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>
      <p:cViewPr>
        <p:scale>
          <a:sx n="55" d="100"/>
          <a:sy n="55" d="100"/>
        </p:scale>
        <p:origin x="132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0562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1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4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3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06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1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96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8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978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8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2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A0C0CD0-6F4C-408D-93E2-8D5DAD75868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1DC7012-C8BB-4E90-BC82-3EE44D9081D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01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5220" y="575494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54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99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7. Генетическая предрасположенность</a:t>
            </a:r>
          </a:p>
          <a:p>
            <a:pPr algn="just" fontAlgn="t"/>
            <a:r>
              <a:rPr lang="ru-RU" dirty="0"/>
              <a:t>Если ребенок не спешит начать разговаривать, стоит поинтересоваться, когда его мама и папа сказали свое первое слово. Наследственность — великая вещь. Возможно, малыш просто получил гены не очень торопливого родителя.</a:t>
            </a:r>
          </a:p>
          <a:p>
            <a:pPr fontAlgn="t"/>
            <a:r>
              <a:rPr lang="ru-RU" dirty="0"/>
              <a:t>Однако будьте внимательны. Слишком большое отставание в формировании речи может привести к другим сложностям. Например, задержке психического развития.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144" y="622972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291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8. Осложненное течение беременности и родов у матери</a:t>
            </a:r>
          </a:p>
          <a:p>
            <a:pPr algn="just" fontAlgn="t"/>
            <a:r>
              <a:rPr lang="ru-RU" dirty="0"/>
              <a:t>Правильному формированию нервной системы ребенка может помешать внутриутробная гипоксия или тяжелые роды. Как правило, сложности выявляются при обследовании у невропатолога в более раннем возрасте, но могут стать заметны и в период активного развития речи.</a:t>
            </a:r>
          </a:p>
          <a:p>
            <a:pPr fontAlgn="t"/>
            <a:r>
              <a:rPr lang="ru-RU" dirty="0"/>
              <a:t>Для коррекции необходимо тщательное выполнение всех рекомендаций специалистов — от невролога до дефектолога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144" y="539757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62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9. Нарушения слуха</a:t>
            </a:r>
          </a:p>
          <a:p>
            <a:pPr algn="just" fontAlgn="t"/>
            <a:r>
              <a:rPr lang="ru-RU" dirty="0"/>
              <a:t>Для формирования активного словаря необходимо, чтобы ребенок в первую очередь воспринимал речь вокруг себя. Если он не слышит вообще или слышит плохо, у него обязательно проявятся те или иные сложности с формированием речи — от полного ее отсутствия до проблем с произношением и построением фраз.</a:t>
            </a:r>
          </a:p>
          <a:p>
            <a:pPr fontAlgn="t"/>
            <a:r>
              <a:rPr lang="ru-RU" dirty="0"/>
              <a:t>Проверить слух ребенка можно у отоларинголога.</a:t>
            </a:r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143" y="539756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39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02004"/>
            <a:ext cx="10058400" cy="4023360"/>
          </a:xfrm>
        </p:spPr>
        <p:txBody>
          <a:bodyPr/>
          <a:lstStyle/>
          <a:p>
            <a:pPr fontAlgn="t"/>
            <a:r>
              <a:rPr lang="ru-RU" b="1" dirty="0"/>
              <a:t>Причина </a:t>
            </a:r>
            <a:r>
              <a:rPr lang="ru-RU" b="1" dirty="0" smtClean="0"/>
              <a:t>10. </a:t>
            </a:r>
            <a:r>
              <a:rPr lang="ru-RU" b="1" dirty="0"/>
              <a:t>Алалия</a:t>
            </a:r>
          </a:p>
          <a:p>
            <a:pPr algn="just" fontAlgn="t"/>
            <a:r>
              <a:rPr lang="ru-RU" dirty="0"/>
              <a:t>Этот термин означает первичное недоразвитие речевых центров. Возникает в результате повреждений коры головного мозга в период раннего младенчества или внутриутробного развития. </a:t>
            </a:r>
            <a:r>
              <a:rPr lang="ru-RU" dirty="0" smtClean="0"/>
              <a:t>Справиться </a:t>
            </a:r>
            <a:r>
              <a:rPr lang="ru-RU" dirty="0"/>
              <a:t>с алалией самостоятельно не получится, обязательно обратитесь за помощью к специалистам.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421" y="525242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4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30140"/>
            <a:ext cx="10058400" cy="4023360"/>
          </a:xfrm>
        </p:spPr>
        <p:txBody>
          <a:bodyPr/>
          <a:lstStyle/>
          <a:p>
            <a:pPr algn="just" fontAlgn="t"/>
            <a:r>
              <a:rPr lang="ru-RU" b="1" dirty="0"/>
              <a:t>Причина </a:t>
            </a:r>
            <a:r>
              <a:rPr lang="ru-RU" b="1" dirty="0" smtClean="0"/>
              <a:t>11. </a:t>
            </a:r>
            <a:r>
              <a:rPr lang="ru-RU" b="1" dirty="0"/>
              <a:t>Проблемы интеллектуального развития</a:t>
            </a:r>
          </a:p>
          <a:p>
            <a:pPr algn="just" fontAlgn="t"/>
            <a:r>
              <a:rPr lang="ru-RU" dirty="0"/>
              <a:t>Формирование речи напрямую связано с умственным и психическим развитием ребенка. Различные генетические заболевания, аутизм, синдром Дауна, умственная отсталость, несомненно, повлияют и на речь. Работа с профильными специалистами поможет наладить коммуникации и скорректировать становление речи.</a:t>
            </a:r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359" y="510727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82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Заключение</a:t>
            </a:r>
            <a:endParaRPr lang="ru-RU" b="1" i="1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58275"/>
            <a:ext cx="10058400" cy="4023360"/>
          </a:xfrm>
        </p:spPr>
        <p:txBody>
          <a:bodyPr/>
          <a:lstStyle/>
          <a:p>
            <a:pPr algn="just"/>
            <a:r>
              <a:rPr lang="ru-RU" sz="2400" dirty="0"/>
              <a:t>Для того чтобы помочь ребенку научиться говорить, важно знать, почему возникла </a:t>
            </a:r>
            <a:r>
              <a:rPr lang="ru-RU" sz="2400" dirty="0" smtClean="0"/>
              <a:t>задержка речи. </a:t>
            </a:r>
            <a:r>
              <a:rPr lang="ru-RU" sz="2400" dirty="0"/>
              <a:t>Консультация логопеда-дефектолога поможет обнаружить причину проблемы и выстроить план ее решения.</a:t>
            </a:r>
          </a:p>
          <a:p>
            <a:pPr algn="just"/>
            <a:endParaRPr lang="ru-RU" dirty="0"/>
          </a:p>
        </p:txBody>
      </p:sp>
      <p:pic>
        <p:nvPicPr>
          <p:cNvPr id="3074" name="Picture 2" descr="https://xn-----8kcjkbrbbkji8aebm4abdhkrfy3a1bu0v.xn--p1ai/wp-content/uploads/2018/09/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723" y="2989302"/>
            <a:ext cx="6414038" cy="2992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266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7108" y="2455334"/>
            <a:ext cx="10058400" cy="402336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n w="0"/>
                <a:solidFill>
                  <a:schemeClr val="accent1"/>
                </a:solidFill>
              </a:rPr>
              <a:t>СПАСИБО ЗА ВНИМАНИЕ!</a:t>
            </a:r>
            <a:endParaRPr lang="ru-RU" sz="440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806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sun9-28.userapi.com/impg/ld5fxlguXiGtDdSlWmrbYXmSP7aZyXfoADuwCw/CMH8NUsbOyI.jpg?size=626x626&amp;quality=95&amp;sign=7fa64c47ad0a7fb96679dae8815ac5aa&amp;c_uniq_tag=u2_NiquvtdAB1KvfH1cA4RMawJ_EAKv-647HG876E30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377" y="2550722"/>
            <a:ext cx="3618623" cy="361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95535"/>
            <a:ext cx="10058400" cy="1450757"/>
          </a:xfrm>
        </p:spPr>
        <p:txBody>
          <a:bodyPr>
            <a:normAutofit/>
          </a:bodyPr>
          <a:lstStyle/>
          <a:p>
            <a:r>
              <a:rPr lang="ru-RU" sz="4000" b="1" i="1" spc="0" dirty="0" smtClean="0">
                <a:ln w="0"/>
                <a:solidFill>
                  <a:schemeClr val="accent1"/>
                </a:solidFill>
              </a:rPr>
              <a:t>Вопросы</a:t>
            </a:r>
            <a:endParaRPr lang="ru-RU" sz="4000" b="1" i="1" spc="0" dirty="0">
              <a:ln w="0"/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45985"/>
            <a:ext cx="8222566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Что представляет собой ЗРР (задержка речевого развития)?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Какие могут быть причины возникновения ЗРР (задержки речевого развития)?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279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hukino.mos.ru/%D0%B3%D1%80%D1%83%D0%BF%D0%BF%D0%B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70" b="7456"/>
          <a:stretch/>
        </p:blipFill>
        <p:spPr bwMode="auto">
          <a:xfrm>
            <a:off x="2688609" y="3603009"/>
            <a:ext cx="6191040" cy="26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>
            <a:normAutofit/>
          </a:bodyPr>
          <a:lstStyle/>
          <a:p>
            <a:r>
              <a:rPr lang="ru-RU" sz="4000" b="1" i="1" spc="0" dirty="0" smtClean="0">
                <a:ln w="0"/>
                <a:solidFill>
                  <a:schemeClr val="accent1"/>
                </a:solidFill>
              </a:rPr>
              <a:t>Понятие ЗРР</a:t>
            </a:r>
            <a:endParaRPr lang="ru-RU" sz="4000" b="1" i="1" spc="0" dirty="0">
              <a:ln w="0"/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На сегодняшний день задержка речевого развития (ЗРР) является актуальной проблемой многих детей. </a:t>
            </a:r>
            <a:endParaRPr lang="ru-RU" sz="2400" dirty="0" smtClean="0"/>
          </a:p>
          <a:p>
            <a:pPr algn="just"/>
            <a:r>
              <a:rPr lang="ru-RU" sz="2400" dirty="0" smtClean="0"/>
              <a:t>Под </a:t>
            </a:r>
            <a:r>
              <a:rPr lang="ru-RU" sz="2400" dirty="0"/>
              <a:t>задержкой речевого развития в логопедии понимают </a:t>
            </a:r>
            <a:r>
              <a:rPr lang="ru-RU" sz="2400" b="1" i="1" dirty="0"/>
              <a:t>несвоевременное овладение ребенком младше трехлетнего возраста разговорной речью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763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1. Индивидуальный темп</a:t>
            </a:r>
          </a:p>
          <a:p>
            <a:pPr fontAlgn="t"/>
            <a:r>
              <a:rPr lang="ru-RU" dirty="0"/>
              <a:t>Несомненно, каждый ребенок уникален и должен развиваться в собственном графике. Если ваш малыш пошел на месяц раньше сына соседки, а вот слово «мама» произнес на несколько недель позже, ничего страшного в этом нет. У каждого свой темп.</a:t>
            </a:r>
          </a:p>
          <a:p>
            <a:pPr algn="just" fontAlgn="t"/>
            <a:r>
              <a:rPr lang="ru-RU" dirty="0"/>
              <a:t>Такая задержка развития речи так и называется — темповая. С небольшим опозданием всё войдет в своё русло и ребенок будет формировать свое умение говорить так же, как и все </a:t>
            </a:r>
            <a:r>
              <a:rPr lang="ru-RU" dirty="0" smtClean="0"/>
              <a:t>дети. Специалисты </a:t>
            </a:r>
            <a:r>
              <a:rPr lang="ru-RU" dirty="0"/>
              <a:t>«разрешают» списать на индивидуальность лишь небольшое отставание от нормы. Будьте внимательны!</a:t>
            </a:r>
          </a:p>
        </p:txBody>
      </p:sp>
      <p:pic>
        <p:nvPicPr>
          <p:cNvPr id="4098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4313" y="601201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6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2. Отсутствие необходимости</a:t>
            </a:r>
          </a:p>
          <a:p>
            <a:pPr algn="just" fontAlgn="t"/>
            <a:r>
              <a:rPr lang="ru-RU" dirty="0" smtClean="0"/>
              <a:t>Дети</a:t>
            </a:r>
            <a:r>
              <a:rPr lang="ru-RU" dirty="0"/>
              <a:t>, которых чрезмерно опекают родители, действительно не нуждаются в том, чтобы научиться словесно выражать свои желания. Отсутствие мотивации оказывает большое влияние на развитие.</a:t>
            </a:r>
          </a:p>
        </p:txBody>
      </p:sp>
      <p:pic>
        <p:nvPicPr>
          <p:cNvPr id="4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4313" y="601201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24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3. Педагогическая запущенность</a:t>
            </a:r>
          </a:p>
          <a:p>
            <a:pPr algn="just" fontAlgn="t"/>
            <a:r>
              <a:rPr lang="ru-RU" dirty="0" smtClean="0"/>
              <a:t>Малыш </a:t>
            </a:r>
            <a:r>
              <a:rPr lang="ru-RU" dirty="0"/>
              <a:t>с рождения должен быть окружен речью. Если с ним не разговаривают, лишь выполняя необходимый уход и кормление, не общаются постоянно, формирование речи невозможно. Не слыша обращенной к нему речи, ребенок не в состоянии расширять пассивный словарный запас, не начнет и хорошо говорить.</a:t>
            </a:r>
          </a:p>
          <a:p>
            <a:endParaRPr lang="ru-RU" dirty="0"/>
          </a:p>
        </p:txBody>
      </p:sp>
      <p:pic>
        <p:nvPicPr>
          <p:cNvPr id="4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975" y="608458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60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4. Двуязычная семья</a:t>
            </a:r>
          </a:p>
          <a:p>
            <a:pPr algn="just" fontAlgn="t"/>
            <a:r>
              <a:rPr lang="ru-RU" dirty="0"/>
              <a:t>Дети-билингвы «имеют право» начать говорить с некоторым отставанием от нормы. Слыша вокруг себя речь на разных языках, они оказываются в более сложной ситуации, чем их ровесники, которым нужно освоить лишь один </a:t>
            </a:r>
            <a:r>
              <a:rPr lang="ru-RU" dirty="0" smtClean="0"/>
              <a:t>язык. Так </a:t>
            </a:r>
            <a:r>
              <a:rPr lang="ru-RU" dirty="0"/>
              <a:t>что вполне допустимо и задержка начала формирования речи, и отсутствие распространенных предложений, и ошибки в грамматическом построении фраз.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974" y="568785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64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ru-RU" b="1" dirty="0"/>
              <a:t>Причина 5. Стрессы, неблагоприятная психологическая обстановка</a:t>
            </a:r>
          </a:p>
          <a:p>
            <a:pPr algn="just"/>
            <a:r>
              <a:rPr lang="ru-RU" dirty="0"/>
              <a:t>Сильный испуг, не комфортный психологический климат в семье, даже ссоры между родителями могут стать причиной отставания формирования речи. Детям необходимы спокойствие, положительные эмоции и разумный распорядок дня. Формального ухода за ребенком без налаженной коммуникации, любви и внимания со стороны близких провоцирует отставание в развитии.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974" y="622972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426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b="1" dirty="0"/>
              <a:t>Причина 6. Негативизм у ребенка</a:t>
            </a:r>
          </a:p>
          <a:p>
            <a:pPr algn="just" fontAlgn="t"/>
            <a:r>
              <a:rPr lang="ru-RU" dirty="0"/>
              <a:t>Иногда родители бывают так настойчивы в своем стремлении «разговорить» ребенка, что могут вызывать у своего чада отрицание. Особенно если малыш с рождения отличается упрямством и не склонен идти на уступки.</a:t>
            </a:r>
          </a:p>
          <a:p>
            <a:pPr fontAlgn="t"/>
            <a:r>
              <a:rPr lang="ru-RU" dirty="0"/>
              <a:t>Постоянные просьбы семейства сказать какое-то слово приводят к обратному результату — малыш может замкнуться в себе и вообще отказаться общаться.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53ef5105279dbd62d09700d1a38886d5_l-7552332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144" y="525242"/>
            <a:ext cx="1110518" cy="111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kartinkin.net/uploads/posts/2022-12/1670483473_63-kartinkin-net-p-kartinki-s-detmi-dlya-oformleniya-prezenta-6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3" b="35270"/>
          <a:stretch/>
        </p:blipFill>
        <p:spPr bwMode="auto">
          <a:xfrm>
            <a:off x="1951302" y="4308231"/>
            <a:ext cx="8476825" cy="198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4188" y="175003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i="1" spc="0" dirty="0" smtClean="0">
                <a:ln w="0"/>
                <a:solidFill>
                  <a:schemeClr val="accent1"/>
                </a:solidFill>
              </a:rPr>
              <a:t>Причины задержки речевого развития ребёнка</a:t>
            </a:r>
            <a:endParaRPr lang="ru-RU" sz="3600" b="1" i="1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517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118</TotalTime>
  <Words>796</Words>
  <Application>Microsoft Office PowerPoint</Application>
  <PresentationFormat>Широкоэкранный</PresentationFormat>
  <Paragraphs>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Ретро</vt:lpstr>
      <vt:lpstr>Причины задержки речевого развития ребёнка</vt:lpstr>
      <vt:lpstr>Вопросы</vt:lpstr>
      <vt:lpstr>Понятие ЗРР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Причины задержки речевого развития ребёнка</vt:lpstr>
      <vt:lpstr>Заключение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задержки речевого развития ребёнка</dc:title>
  <dc:creator>Лилия Минниханова</dc:creator>
  <cp:lastModifiedBy>Лилия Минниханова</cp:lastModifiedBy>
  <cp:revision>10</cp:revision>
  <dcterms:created xsi:type="dcterms:W3CDTF">2023-02-27T15:38:05Z</dcterms:created>
  <dcterms:modified xsi:type="dcterms:W3CDTF">2023-02-27T17:36:50Z</dcterms:modified>
</cp:coreProperties>
</file>